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21386800" cy="30279975"/>
  <p:notesSz cx="20931188" cy="298148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7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408810" algn="l" rtl="0" fontAlgn="base">
      <a:spcBef>
        <a:spcPct val="0"/>
      </a:spcBef>
      <a:spcAft>
        <a:spcPct val="0"/>
      </a:spcAft>
      <a:defRPr sz="7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817620" algn="l" rtl="0" fontAlgn="base">
      <a:spcBef>
        <a:spcPct val="0"/>
      </a:spcBef>
      <a:spcAft>
        <a:spcPct val="0"/>
      </a:spcAft>
      <a:defRPr sz="7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4226430" algn="l" rtl="0" fontAlgn="base">
      <a:spcBef>
        <a:spcPct val="0"/>
      </a:spcBef>
      <a:spcAft>
        <a:spcPct val="0"/>
      </a:spcAft>
      <a:defRPr sz="7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5635240" algn="l" rtl="0" fontAlgn="base">
      <a:spcBef>
        <a:spcPct val="0"/>
      </a:spcBef>
      <a:spcAft>
        <a:spcPct val="0"/>
      </a:spcAft>
      <a:defRPr sz="7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7044050" algn="l" defTabSz="2817620" rtl="0" eaLnBrk="1" latinLnBrk="0" hangingPunct="1">
      <a:defRPr sz="7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8452857" algn="l" defTabSz="2817620" rtl="0" eaLnBrk="1" latinLnBrk="0" hangingPunct="1">
      <a:defRPr sz="7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9861670" algn="l" defTabSz="2817620" rtl="0" eaLnBrk="1" latinLnBrk="0" hangingPunct="1">
      <a:defRPr sz="7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11270476" algn="l" defTabSz="2817620" rtl="0" eaLnBrk="1" latinLnBrk="0" hangingPunct="1">
      <a:defRPr sz="7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73D6FF"/>
    <a:srgbClr val="000099"/>
    <a:srgbClr val="0033CC"/>
    <a:srgbClr val="FF9900"/>
    <a:srgbClr val="FF0066"/>
    <a:srgbClr val="990033"/>
    <a:srgbClr val="CC3300"/>
    <a:srgbClr val="CC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8413" autoAdjust="0"/>
  </p:normalViewPr>
  <p:slideViewPr>
    <p:cSldViewPr snapToGrid="0">
      <p:cViewPr>
        <p:scale>
          <a:sx n="50" d="100"/>
          <a:sy n="50" d="100"/>
        </p:scale>
        <p:origin x="36" y="78"/>
      </p:cViewPr>
      <p:guideLst>
        <p:guide orient="horz" pos="9537"/>
        <p:guide pos="67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9066303" cy="1491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89638" tIns="144818" rIns="289638" bIns="144818" numCol="1" anchor="t" anchorCtr="0" compatLnSpc="1">
            <a:prstTxWarp prst="textNoShape">
              <a:avLst/>
            </a:prstTxWarp>
          </a:bodyPr>
          <a:lstStyle>
            <a:lvl1pPr defTabSz="2896293">
              <a:defRPr sz="41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1864886" y="0"/>
            <a:ext cx="9066303" cy="1491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89638" tIns="144818" rIns="289638" bIns="144818" numCol="1" anchor="t" anchorCtr="0" compatLnSpc="1">
            <a:prstTxWarp prst="textNoShape">
              <a:avLst/>
            </a:prstTxWarp>
          </a:bodyPr>
          <a:lstStyle>
            <a:lvl1pPr algn="r" defTabSz="2896293">
              <a:defRPr sz="41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28323434"/>
            <a:ext cx="9066303" cy="1491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89638" tIns="144818" rIns="289638" bIns="144818" numCol="1" anchor="b" anchorCtr="0" compatLnSpc="1">
            <a:prstTxWarp prst="textNoShape">
              <a:avLst/>
            </a:prstTxWarp>
          </a:bodyPr>
          <a:lstStyle>
            <a:lvl1pPr defTabSz="2896293">
              <a:defRPr sz="41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1864886" y="28323434"/>
            <a:ext cx="9066303" cy="1491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89638" tIns="144818" rIns="289638" bIns="144818" numCol="1" anchor="b" anchorCtr="0" compatLnSpc="1">
            <a:prstTxWarp prst="textNoShape">
              <a:avLst/>
            </a:prstTxWarp>
          </a:bodyPr>
          <a:lstStyle>
            <a:lvl1pPr algn="r" defTabSz="2896293">
              <a:defRPr sz="4100"/>
            </a:lvl1pPr>
          </a:lstStyle>
          <a:p>
            <a:pPr>
              <a:defRPr/>
            </a:pPr>
            <a:fld id="{648A7A0A-DDFF-4C5C-9686-C8984E5AE53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79381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9066303" cy="1491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89638" tIns="144818" rIns="289638" bIns="144818" numCol="1" anchor="t" anchorCtr="0" compatLnSpc="1">
            <a:prstTxWarp prst="textNoShape">
              <a:avLst/>
            </a:prstTxWarp>
          </a:bodyPr>
          <a:lstStyle>
            <a:lvl1pPr defTabSz="2896293">
              <a:defRPr sz="4100"/>
            </a:lvl1pPr>
          </a:lstStyle>
          <a:p>
            <a:pPr>
              <a:defRPr/>
            </a:pPr>
            <a:endParaRPr lang="en-IE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1855191" y="0"/>
            <a:ext cx="9071150" cy="1491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89638" tIns="144818" rIns="289638" bIns="144818" numCol="1" anchor="t" anchorCtr="0" compatLnSpc="1">
            <a:prstTxWarp prst="textNoShape">
              <a:avLst/>
            </a:prstTxWarp>
          </a:bodyPr>
          <a:lstStyle>
            <a:lvl1pPr algn="r" defTabSz="2896293">
              <a:defRPr sz="4100"/>
            </a:lvl1pPr>
          </a:lstStyle>
          <a:p>
            <a:pPr>
              <a:defRPr/>
            </a:pPr>
            <a:endParaRPr lang="en-IE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518275" y="2243138"/>
            <a:ext cx="7889875" cy="11172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2095710" y="14160892"/>
            <a:ext cx="16744626" cy="13414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89638" tIns="144818" rIns="289638" bIns="1448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IE" noProof="0"/>
              <a:t>Click to edit Master text styles</a:t>
            </a:r>
          </a:p>
          <a:p>
            <a:pPr lvl="1"/>
            <a:r>
              <a:rPr lang="en-IE" noProof="0"/>
              <a:t>Second level</a:t>
            </a:r>
          </a:p>
          <a:p>
            <a:pPr lvl="2"/>
            <a:r>
              <a:rPr lang="en-IE" noProof="0"/>
              <a:t>Third level</a:t>
            </a:r>
          </a:p>
          <a:p>
            <a:pPr lvl="3"/>
            <a:r>
              <a:rPr lang="en-IE" noProof="0"/>
              <a:t>Fourth level</a:t>
            </a:r>
          </a:p>
          <a:p>
            <a:pPr lvl="4"/>
            <a:r>
              <a:rPr lang="en-IE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28318467"/>
            <a:ext cx="9066303" cy="1491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89638" tIns="144818" rIns="289638" bIns="144818" numCol="1" anchor="b" anchorCtr="0" compatLnSpc="1">
            <a:prstTxWarp prst="textNoShape">
              <a:avLst/>
            </a:prstTxWarp>
          </a:bodyPr>
          <a:lstStyle>
            <a:lvl1pPr defTabSz="2896293">
              <a:defRPr sz="4100"/>
            </a:lvl1pPr>
          </a:lstStyle>
          <a:p>
            <a:pPr>
              <a:defRPr/>
            </a:pPr>
            <a:endParaRPr lang="en-IE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1855191" y="28318467"/>
            <a:ext cx="9071150" cy="1491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89638" tIns="144818" rIns="289638" bIns="144818" numCol="1" anchor="b" anchorCtr="0" compatLnSpc="1">
            <a:prstTxWarp prst="textNoShape">
              <a:avLst/>
            </a:prstTxWarp>
          </a:bodyPr>
          <a:lstStyle>
            <a:lvl1pPr algn="r" defTabSz="2896293">
              <a:defRPr sz="4100"/>
            </a:lvl1pPr>
          </a:lstStyle>
          <a:p>
            <a:pPr>
              <a:defRPr/>
            </a:pPr>
            <a:fld id="{E95AF864-A82A-4668-8EB0-8BEC5FCA0CDE}" type="slidenum">
              <a:rPr lang="en-IE"/>
              <a:pPr>
                <a:defRPr/>
              </a:pPr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764855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37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408810" algn="l" rtl="0" eaLnBrk="0" fontAlgn="base" hangingPunct="0">
      <a:spcBef>
        <a:spcPct val="30000"/>
      </a:spcBef>
      <a:spcAft>
        <a:spcPct val="0"/>
      </a:spcAft>
      <a:defRPr sz="37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817620" algn="l" rtl="0" eaLnBrk="0" fontAlgn="base" hangingPunct="0">
      <a:spcBef>
        <a:spcPct val="30000"/>
      </a:spcBef>
      <a:spcAft>
        <a:spcPct val="0"/>
      </a:spcAft>
      <a:defRPr sz="37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4226430" algn="l" rtl="0" eaLnBrk="0" fontAlgn="base" hangingPunct="0">
      <a:spcBef>
        <a:spcPct val="30000"/>
      </a:spcBef>
      <a:spcAft>
        <a:spcPct val="0"/>
      </a:spcAft>
      <a:defRPr sz="37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5635240" algn="l" rtl="0" eaLnBrk="0" fontAlgn="base" hangingPunct="0">
      <a:spcBef>
        <a:spcPct val="30000"/>
      </a:spcBef>
      <a:spcAft>
        <a:spcPct val="0"/>
      </a:spcAft>
      <a:defRPr sz="37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7044050" algn="l" defTabSz="2817620" rtl="0" eaLnBrk="1" latinLnBrk="0" hangingPunct="1">
      <a:defRPr sz="3700" kern="1200">
        <a:solidFill>
          <a:schemeClr val="tx1"/>
        </a:solidFill>
        <a:latin typeface="+mn-lt"/>
        <a:ea typeface="+mn-ea"/>
        <a:cs typeface="+mn-cs"/>
      </a:defRPr>
    </a:lvl6pPr>
    <a:lvl7pPr marL="8452857" algn="l" defTabSz="2817620" rtl="0" eaLnBrk="1" latinLnBrk="0" hangingPunct="1">
      <a:defRPr sz="3700" kern="1200">
        <a:solidFill>
          <a:schemeClr val="tx1"/>
        </a:solidFill>
        <a:latin typeface="+mn-lt"/>
        <a:ea typeface="+mn-ea"/>
        <a:cs typeface="+mn-cs"/>
      </a:defRPr>
    </a:lvl7pPr>
    <a:lvl8pPr marL="9861670" algn="l" defTabSz="2817620" rtl="0" eaLnBrk="1" latinLnBrk="0" hangingPunct="1">
      <a:defRPr sz="3700" kern="1200">
        <a:solidFill>
          <a:schemeClr val="tx1"/>
        </a:solidFill>
        <a:latin typeface="+mn-lt"/>
        <a:ea typeface="+mn-ea"/>
        <a:cs typeface="+mn-cs"/>
      </a:defRPr>
    </a:lvl8pPr>
    <a:lvl9pPr marL="11270476" algn="l" defTabSz="2817620" rtl="0" eaLnBrk="1" latinLnBrk="0" hangingPunct="1">
      <a:defRPr sz="3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289629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66229" indent="-294706" defTabSz="289629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78819" indent="-235760" defTabSz="289629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50346" indent="-235760" defTabSz="289629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121872" indent="-235760" defTabSz="2896293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93399" indent="-235760" defTabSz="289629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3064929" indent="-235760" defTabSz="289629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536455" indent="-235760" defTabSz="289629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4007985" indent="-235760" defTabSz="289629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5E7D94F-0212-434A-A3F3-AE0C0BE07F01}" type="slidenum">
              <a:rPr lang="en-IE" sz="4100"/>
              <a:pPr eaLnBrk="1" hangingPunct="1"/>
              <a:t>1</a:t>
            </a:fld>
            <a:endParaRPr lang="en-IE" sz="4100" dirty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518275" y="2243138"/>
            <a:ext cx="7889875" cy="11172825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I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010" y="9404266"/>
            <a:ext cx="18178780" cy="64927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8020" y="17158657"/>
            <a:ext cx="14970760" cy="7739835"/>
          </a:xfrm>
        </p:spPr>
        <p:txBody>
          <a:bodyPr/>
          <a:lstStyle>
            <a:lvl1pPr marL="0" indent="0" algn="ctr">
              <a:buNone/>
              <a:defRPr/>
            </a:lvl1pPr>
            <a:lvl2pPr marL="1408810" indent="0" algn="ctr">
              <a:buNone/>
              <a:defRPr/>
            </a:lvl2pPr>
            <a:lvl3pPr marL="2817620" indent="0" algn="ctr">
              <a:buNone/>
              <a:defRPr/>
            </a:lvl3pPr>
            <a:lvl4pPr marL="4226430" indent="0" algn="ctr">
              <a:buNone/>
              <a:defRPr/>
            </a:lvl4pPr>
            <a:lvl5pPr marL="5635240" indent="0" algn="ctr">
              <a:buNone/>
              <a:defRPr/>
            </a:lvl5pPr>
            <a:lvl6pPr marL="7044050" indent="0" algn="ctr">
              <a:buNone/>
              <a:defRPr/>
            </a:lvl6pPr>
            <a:lvl7pPr marL="8452857" indent="0" algn="ctr">
              <a:buNone/>
              <a:defRPr/>
            </a:lvl7pPr>
            <a:lvl8pPr marL="9861670" indent="0" algn="ctr">
              <a:buNone/>
              <a:defRPr/>
            </a:lvl8pPr>
            <a:lvl9pPr marL="11270476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48930-C9FB-407B-A8A7-DD510EEEBF6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8823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671EA8-357C-4D94-8FAB-0A80CD27D2E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1590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38100" y="2693172"/>
            <a:ext cx="4544695" cy="242239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4015" y="2693172"/>
            <a:ext cx="13158823" cy="242239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B0EF4D-1339-4BAE-BE58-73852D239BF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3039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83949-5D3C-4274-A33B-89FC3BFCC23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8086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8173" y="19458771"/>
            <a:ext cx="18178780" cy="6012323"/>
          </a:xfrm>
        </p:spPr>
        <p:txBody>
          <a:bodyPr anchor="t"/>
          <a:lstStyle>
            <a:lvl1pPr algn="l">
              <a:defRPr sz="123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8173" y="12835028"/>
            <a:ext cx="18178780" cy="6623743"/>
          </a:xfrm>
        </p:spPr>
        <p:txBody>
          <a:bodyPr anchor="b"/>
          <a:lstStyle>
            <a:lvl1pPr marL="0" indent="0">
              <a:buNone/>
              <a:defRPr sz="6200"/>
            </a:lvl1pPr>
            <a:lvl2pPr marL="1408810" indent="0">
              <a:buNone/>
              <a:defRPr sz="5500"/>
            </a:lvl2pPr>
            <a:lvl3pPr marL="2817620" indent="0">
              <a:buNone/>
              <a:defRPr sz="4900"/>
            </a:lvl3pPr>
            <a:lvl4pPr marL="4226430" indent="0">
              <a:buNone/>
              <a:defRPr sz="4300"/>
            </a:lvl4pPr>
            <a:lvl5pPr marL="5635240" indent="0">
              <a:buNone/>
              <a:defRPr sz="4300"/>
            </a:lvl5pPr>
            <a:lvl6pPr marL="7044050" indent="0">
              <a:buNone/>
              <a:defRPr sz="4300"/>
            </a:lvl6pPr>
            <a:lvl7pPr marL="8452857" indent="0">
              <a:buNone/>
              <a:defRPr sz="4300"/>
            </a:lvl7pPr>
            <a:lvl8pPr marL="9861670" indent="0">
              <a:buNone/>
              <a:defRPr sz="4300"/>
            </a:lvl8pPr>
            <a:lvl9pPr marL="11270476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B8D1C8-8C22-4488-AC77-A1C2BF56B4B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8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4010" y="8749167"/>
            <a:ext cx="8851759" cy="18167985"/>
          </a:xfrm>
        </p:spPr>
        <p:txBody>
          <a:bodyPr/>
          <a:lstStyle>
            <a:lvl1pPr>
              <a:defRPr sz="8600"/>
            </a:lvl1pPr>
            <a:lvl2pPr>
              <a:defRPr sz="74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1031" y="8749167"/>
            <a:ext cx="8851759" cy="18167985"/>
          </a:xfrm>
        </p:spPr>
        <p:txBody>
          <a:bodyPr/>
          <a:lstStyle>
            <a:lvl1pPr>
              <a:defRPr sz="8600"/>
            </a:lvl1pPr>
            <a:lvl2pPr>
              <a:defRPr sz="74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F80C8-5493-452F-8EAC-FBF3D234871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3641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340" y="1213140"/>
            <a:ext cx="19248120" cy="50466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0" y="6779029"/>
            <a:ext cx="9450789" cy="2824190"/>
          </a:xfrm>
        </p:spPr>
        <p:txBody>
          <a:bodyPr anchor="b"/>
          <a:lstStyle>
            <a:lvl1pPr marL="0" indent="0">
              <a:buNone/>
              <a:defRPr sz="7400" b="1"/>
            </a:lvl1pPr>
            <a:lvl2pPr marL="1408810" indent="0">
              <a:buNone/>
              <a:defRPr sz="6200" b="1"/>
            </a:lvl2pPr>
            <a:lvl3pPr marL="2817620" indent="0">
              <a:buNone/>
              <a:defRPr sz="5500" b="1"/>
            </a:lvl3pPr>
            <a:lvl4pPr marL="4226430" indent="0">
              <a:buNone/>
              <a:defRPr sz="4900" b="1"/>
            </a:lvl4pPr>
            <a:lvl5pPr marL="5635240" indent="0">
              <a:buNone/>
              <a:defRPr sz="4900" b="1"/>
            </a:lvl5pPr>
            <a:lvl6pPr marL="7044050" indent="0">
              <a:buNone/>
              <a:defRPr sz="4900" b="1"/>
            </a:lvl6pPr>
            <a:lvl7pPr marL="8452857" indent="0">
              <a:buNone/>
              <a:defRPr sz="4900" b="1"/>
            </a:lvl7pPr>
            <a:lvl8pPr marL="9861670" indent="0">
              <a:buNone/>
              <a:defRPr sz="4900" b="1"/>
            </a:lvl8pPr>
            <a:lvl9pPr marL="11270476" indent="0">
              <a:buNone/>
              <a:defRPr sz="4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340" y="9603218"/>
            <a:ext cx="9450789" cy="17444952"/>
          </a:xfrm>
        </p:spPr>
        <p:txBody>
          <a:bodyPr/>
          <a:lstStyle>
            <a:lvl1pPr>
              <a:defRPr sz="7400"/>
            </a:lvl1pPr>
            <a:lvl2pPr>
              <a:defRPr sz="6200"/>
            </a:lvl2pPr>
            <a:lvl3pPr>
              <a:defRPr sz="55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6679" y="6779029"/>
            <a:ext cx="9450786" cy="2824190"/>
          </a:xfrm>
        </p:spPr>
        <p:txBody>
          <a:bodyPr anchor="b"/>
          <a:lstStyle>
            <a:lvl1pPr marL="0" indent="0">
              <a:buNone/>
              <a:defRPr sz="7400" b="1"/>
            </a:lvl1pPr>
            <a:lvl2pPr marL="1408810" indent="0">
              <a:buNone/>
              <a:defRPr sz="6200" b="1"/>
            </a:lvl2pPr>
            <a:lvl3pPr marL="2817620" indent="0">
              <a:buNone/>
              <a:defRPr sz="5500" b="1"/>
            </a:lvl3pPr>
            <a:lvl4pPr marL="4226430" indent="0">
              <a:buNone/>
              <a:defRPr sz="4900" b="1"/>
            </a:lvl4pPr>
            <a:lvl5pPr marL="5635240" indent="0">
              <a:buNone/>
              <a:defRPr sz="4900" b="1"/>
            </a:lvl5pPr>
            <a:lvl6pPr marL="7044050" indent="0">
              <a:buNone/>
              <a:defRPr sz="4900" b="1"/>
            </a:lvl6pPr>
            <a:lvl7pPr marL="8452857" indent="0">
              <a:buNone/>
              <a:defRPr sz="4900" b="1"/>
            </a:lvl7pPr>
            <a:lvl8pPr marL="9861670" indent="0">
              <a:buNone/>
              <a:defRPr sz="4900" b="1"/>
            </a:lvl8pPr>
            <a:lvl9pPr marL="11270476" indent="0">
              <a:buNone/>
              <a:defRPr sz="4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6679" y="9603218"/>
            <a:ext cx="9450786" cy="17444952"/>
          </a:xfrm>
        </p:spPr>
        <p:txBody>
          <a:bodyPr/>
          <a:lstStyle>
            <a:lvl1pPr>
              <a:defRPr sz="7400"/>
            </a:lvl1pPr>
            <a:lvl2pPr>
              <a:defRPr sz="6200"/>
            </a:lvl2pPr>
            <a:lvl3pPr>
              <a:defRPr sz="55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863328-3D21-4E2E-B026-C1EFE2E4483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852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A338D8-6D27-45E9-99C3-391E0805375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037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C664E7-72CE-4CA1-9E28-C02BC7E12CE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686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340" y="1203439"/>
            <a:ext cx="7034873" cy="5134009"/>
          </a:xfrm>
        </p:spPr>
        <p:txBody>
          <a:bodyPr anchor="b"/>
          <a:lstStyle>
            <a:lvl1pPr algn="l">
              <a:defRPr sz="62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1646" y="1203440"/>
            <a:ext cx="11955814" cy="25844735"/>
          </a:xfrm>
        </p:spPr>
        <p:txBody>
          <a:bodyPr/>
          <a:lstStyle>
            <a:lvl1pPr>
              <a:defRPr sz="9900"/>
            </a:lvl1pPr>
            <a:lvl2pPr>
              <a:defRPr sz="8600"/>
            </a:lvl2pPr>
            <a:lvl3pPr>
              <a:defRPr sz="74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340" y="6337444"/>
            <a:ext cx="7034873" cy="20710726"/>
          </a:xfrm>
        </p:spPr>
        <p:txBody>
          <a:bodyPr/>
          <a:lstStyle>
            <a:lvl1pPr marL="0" indent="0">
              <a:buNone/>
              <a:defRPr sz="4300"/>
            </a:lvl1pPr>
            <a:lvl2pPr marL="1408810" indent="0">
              <a:buNone/>
              <a:defRPr sz="3700"/>
            </a:lvl2pPr>
            <a:lvl3pPr marL="2817620" indent="0">
              <a:buNone/>
              <a:defRPr sz="3100"/>
            </a:lvl3pPr>
            <a:lvl4pPr marL="4226430" indent="0">
              <a:buNone/>
              <a:defRPr sz="2800"/>
            </a:lvl4pPr>
            <a:lvl5pPr marL="5635240" indent="0">
              <a:buNone/>
              <a:defRPr sz="2800"/>
            </a:lvl5pPr>
            <a:lvl6pPr marL="7044050" indent="0">
              <a:buNone/>
              <a:defRPr sz="2800"/>
            </a:lvl6pPr>
            <a:lvl7pPr marL="8452857" indent="0">
              <a:buNone/>
              <a:defRPr sz="2800"/>
            </a:lvl7pPr>
            <a:lvl8pPr marL="9861670" indent="0">
              <a:buNone/>
              <a:defRPr sz="2800"/>
            </a:lvl8pPr>
            <a:lvl9pPr marL="11270476" indent="0">
              <a:buNone/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FDA278-8B34-45DF-9A4D-C477DDE09AB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6323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3201" y="21195983"/>
            <a:ext cx="12832080" cy="2503921"/>
          </a:xfrm>
        </p:spPr>
        <p:txBody>
          <a:bodyPr anchor="b"/>
          <a:lstStyle>
            <a:lvl1pPr algn="l">
              <a:defRPr sz="62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3201" y="2707729"/>
            <a:ext cx="12832080" cy="18167985"/>
          </a:xfrm>
        </p:spPr>
        <p:txBody>
          <a:bodyPr/>
          <a:lstStyle>
            <a:lvl1pPr marL="0" indent="0">
              <a:buNone/>
              <a:defRPr sz="9900"/>
            </a:lvl1pPr>
            <a:lvl2pPr marL="1408810" indent="0">
              <a:buNone/>
              <a:defRPr sz="8600"/>
            </a:lvl2pPr>
            <a:lvl3pPr marL="2817620" indent="0">
              <a:buNone/>
              <a:defRPr sz="7400"/>
            </a:lvl3pPr>
            <a:lvl4pPr marL="4226430" indent="0">
              <a:buNone/>
              <a:defRPr sz="6200"/>
            </a:lvl4pPr>
            <a:lvl5pPr marL="5635240" indent="0">
              <a:buNone/>
              <a:defRPr sz="6200"/>
            </a:lvl5pPr>
            <a:lvl6pPr marL="7044050" indent="0">
              <a:buNone/>
              <a:defRPr sz="6200"/>
            </a:lvl6pPr>
            <a:lvl7pPr marL="8452857" indent="0">
              <a:buNone/>
              <a:defRPr sz="6200"/>
            </a:lvl7pPr>
            <a:lvl8pPr marL="9861670" indent="0">
              <a:buNone/>
              <a:defRPr sz="6200"/>
            </a:lvl8pPr>
            <a:lvl9pPr marL="11270476" indent="0">
              <a:buNone/>
              <a:defRPr sz="6200"/>
            </a:lvl9pPr>
          </a:lstStyle>
          <a:p>
            <a:pPr lvl="0"/>
            <a:endParaRPr lang="en-IE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3201" y="23699904"/>
            <a:ext cx="12832080" cy="3552074"/>
          </a:xfrm>
        </p:spPr>
        <p:txBody>
          <a:bodyPr/>
          <a:lstStyle>
            <a:lvl1pPr marL="0" indent="0">
              <a:buNone/>
              <a:defRPr sz="4300"/>
            </a:lvl1pPr>
            <a:lvl2pPr marL="1408810" indent="0">
              <a:buNone/>
              <a:defRPr sz="3700"/>
            </a:lvl2pPr>
            <a:lvl3pPr marL="2817620" indent="0">
              <a:buNone/>
              <a:defRPr sz="3100"/>
            </a:lvl3pPr>
            <a:lvl4pPr marL="4226430" indent="0">
              <a:buNone/>
              <a:defRPr sz="2800"/>
            </a:lvl4pPr>
            <a:lvl5pPr marL="5635240" indent="0">
              <a:buNone/>
              <a:defRPr sz="2800"/>
            </a:lvl5pPr>
            <a:lvl6pPr marL="7044050" indent="0">
              <a:buNone/>
              <a:defRPr sz="2800"/>
            </a:lvl6pPr>
            <a:lvl7pPr marL="8452857" indent="0">
              <a:buNone/>
              <a:defRPr sz="2800"/>
            </a:lvl7pPr>
            <a:lvl8pPr marL="9861670" indent="0">
              <a:buNone/>
              <a:defRPr sz="2800"/>
            </a:lvl8pPr>
            <a:lvl9pPr marL="11270476" indent="0">
              <a:buNone/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C1F58-64B1-45ED-85F5-FFBBC03AAB1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0584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04010" y="2693172"/>
            <a:ext cx="18178780" cy="5046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81763" tIns="140881" rIns="281763" bIns="14088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04010" y="8749167"/>
            <a:ext cx="18178780" cy="18167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81763" tIns="140881" rIns="281763" bIns="1408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04010" y="27586806"/>
            <a:ext cx="4455583" cy="2018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81763" tIns="140881" rIns="281763" bIns="140881" numCol="1" anchor="t" anchorCtr="0" compatLnSpc="1">
            <a:prstTxWarp prst="textNoShape">
              <a:avLst/>
            </a:prstTxWarp>
          </a:bodyPr>
          <a:lstStyle>
            <a:lvl1pPr>
              <a:defRPr sz="43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07157" y="27586806"/>
            <a:ext cx="6772487" cy="2018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81763" tIns="140881" rIns="281763" bIns="140881" numCol="1" anchor="t" anchorCtr="0" compatLnSpc="1">
            <a:prstTxWarp prst="textNoShape">
              <a:avLst/>
            </a:prstTxWarp>
          </a:bodyPr>
          <a:lstStyle>
            <a:lvl1pPr algn="ctr">
              <a:defRPr sz="43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327207" y="27586806"/>
            <a:ext cx="4455583" cy="2018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81763" tIns="140881" rIns="281763" bIns="140881" numCol="1" anchor="t" anchorCtr="0" compatLnSpc="1">
            <a:prstTxWarp prst="textNoShape">
              <a:avLst/>
            </a:prstTxWarp>
          </a:bodyPr>
          <a:lstStyle>
            <a:lvl1pPr algn="r">
              <a:defRPr sz="4300"/>
            </a:lvl1pPr>
          </a:lstStyle>
          <a:p>
            <a:pPr>
              <a:defRPr/>
            </a:pPr>
            <a:fld id="{88256243-3619-405D-A723-0537E891641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Times New Roman" pitchFamily="18" charset="0"/>
        </a:defRPr>
      </a:lvl5pPr>
      <a:lvl6pPr marL="1408810" algn="ctr" rtl="0" fontAlgn="base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Times New Roman" pitchFamily="18" charset="0"/>
        </a:defRPr>
      </a:lvl6pPr>
      <a:lvl7pPr marL="2817620" algn="ctr" rtl="0" fontAlgn="base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Times New Roman" pitchFamily="18" charset="0"/>
        </a:defRPr>
      </a:lvl7pPr>
      <a:lvl8pPr marL="4226430" algn="ctr" rtl="0" fontAlgn="base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Times New Roman" pitchFamily="18" charset="0"/>
        </a:defRPr>
      </a:lvl8pPr>
      <a:lvl9pPr marL="5635240" algn="ctr" rtl="0" fontAlgn="base">
        <a:spcBef>
          <a:spcPct val="0"/>
        </a:spcBef>
        <a:spcAft>
          <a:spcPct val="0"/>
        </a:spcAft>
        <a:defRPr sz="13600">
          <a:solidFill>
            <a:schemeClr val="tx2"/>
          </a:solidFill>
          <a:latin typeface="Times New Roman" pitchFamily="18" charset="0"/>
        </a:defRPr>
      </a:lvl9pPr>
    </p:titleStyle>
    <p:bodyStyle>
      <a:lvl1pPr marL="1056608" indent="-1056608" algn="l" rtl="0" eaLnBrk="0" fontAlgn="base" hangingPunct="0">
        <a:spcBef>
          <a:spcPct val="20000"/>
        </a:spcBef>
        <a:spcAft>
          <a:spcPct val="0"/>
        </a:spcAft>
        <a:buChar char="•"/>
        <a:defRPr sz="9900">
          <a:solidFill>
            <a:schemeClr val="tx1"/>
          </a:solidFill>
          <a:latin typeface="+mn-lt"/>
          <a:ea typeface="+mn-ea"/>
          <a:cs typeface="+mn-cs"/>
        </a:defRPr>
      </a:lvl1pPr>
      <a:lvl2pPr marL="2289316" indent="-880506" algn="l" rtl="0" eaLnBrk="0" fontAlgn="base" hangingPunct="0">
        <a:spcBef>
          <a:spcPct val="20000"/>
        </a:spcBef>
        <a:spcAft>
          <a:spcPct val="0"/>
        </a:spcAft>
        <a:buChar char="–"/>
        <a:defRPr sz="8600">
          <a:solidFill>
            <a:schemeClr val="tx1"/>
          </a:solidFill>
          <a:latin typeface="+mn-lt"/>
        </a:defRPr>
      </a:lvl2pPr>
      <a:lvl3pPr marL="3522023" indent="-704403" algn="l" rtl="0" eaLnBrk="0" fontAlgn="base" hangingPunct="0">
        <a:spcBef>
          <a:spcPct val="20000"/>
        </a:spcBef>
        <a:spcAft>
          <a:spcPct val="0"/>
        </a:spcAft>
        <a:buChar char="•"/>
        <a:defRPr sz="7400">
          <a:solidFill>
            <a:schemeClr val="tx1"/>
          </a:solidFill>
          <a:latin typeface="+mn-lt"/>
        </a:defRPr>
      </a:lvl3pPr>
      <a:lvl4pPr marL="4930833" indent="-704403" algn="l" rtl="0" eaLnBrk="0" fontAlgn="base" hangingPunct="0">
        <a:spcBef>
          <a:spcPct val="20000"/>
        </a:spcBef>
        <a:spcAft>
          <a:spcPct val="0"/>
        </a:spcAft>
        <a:buChar char="–"/>
        <a:defRPr sz="6200">
          <a:solidFill>
            <a:schemeClr val="tx1"/>
          </a:solidFill>
          <a:latin typeface="+mn-lt"/>
        </a:defRPr>
      </a:lvl4pPr>
      <a:lvl5pPr marL="6339643" indent="-704403" algn="l" rtl="0" eaLnBrk="0" fontAlgn="base" hangingPunct="0">
        <a:spcBef>
          <a:spcPct val="20000"/>
        </a:spcBef>
        <a:spcAft>
          <a:spcPct val="0"/>
        </a:spcAft>
        <a:buChar char="»"/>
        <a:defRPr sz="6200">
          <a:solidFill>
            <a:schemeClr val="tx1"/>
          </a:solidFill>
          <a:latin typeface="+mn-lt"/>
        </a:defRPr>
      </a:lvl5pPr>
      <a:lvl6pPr marL="7748453" indent="-704403" algn="l" rtl="0" fontAlgn="base">
        <a:spcBef>
          <a:spcPct val="20000"/>
        </a:spcBef>
        <a:spcAft>
          <a:spcPct val="0"/>
        </a:spcAft>
        <a:buChar char="»"/>
        <a:defRPr sz="6200">
          <a:solidFill>
            <a:schemeClr val="tx1"/>
          </a:solidFill>
          <a:latin typeface="+mn-lt"/>
        </a:defRPr>
      </a:lvl6pPr>
      <a:lvl7pPr marL="9157263" indent="-704403" algn="l" rtl="0" fontAlgn="base">
        <a:spcBef>
          <a:spcPct val="20000"/>
        </a:spcBef>
        <a:spcAft>
          <a:spcPct val="0"/>
        </a:spcAft>
        <a:buChar char="»"/>
        <a:defRPr sz="6200">
          <a:solidFill>
            <a:schemeClr val="tx1"/>
          </a:solidFill>
          <a:latin typeface="+mn-lt"/>
        </a:defRPr>
      </a:lvl7pPr>
      <a:lvl8pPr marL="10566073" indent="-704403" algn="l" rtl="0" fontAlgn="base">
        <a:spcBef>
          <a:spcPct val="20000"/>
        </a:spcBef>
        <a:spcAft>
          <a:spcPct val="0"/>
        </a:spcAft>
        <a:buChar char="»"/>
        <a:defRPr sz="6200">
          <a:solidFill>
            <a:schemeClr val="tx1"/>
          </a:solidFill>
          <a:latin typeface="+mn-lt"/>
        </a:defRPr>
      </a:lvl8pPr>
      <a:lvl9pPr marL="11974883" indent="-704403" algn="l" rtl="0" fontAlgn="base">
        <a:spcBef>
          <a:spcPct val="20000"/>
        </a:spcBef>
        <a:spcAft>
          <a:spcPct val="0"/>
        </a:spcAft>
        <a:buChar char="»"/>
        <a:defRPr sz="6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2817620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408810" algn="l" defTabSz="2817620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2pPr>
      <a:lvl3pPr marL="2817620" algn="l" defTabSz="2817620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3pPr>
      <a:lvl4pPr marL="4226430" algn="l" defTabSz="2817620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635240" algn="l" defTabSz="2817620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7044050" algn="l" defTabSz="2817620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8452857" algn="l" defTabSz="2817620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861670" algn="l" defTabSz="2817620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1270476" algn="l" defTabSz="2817620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rgbClr val="FFCC00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19"/>
          <p:cNvSpPr txBox="1">
            <a:spLocks noChangeArrowheads="1"/>
          </p:cNvSpPr>
          <p:nvPr/>
        </p:nvSpPr>
        <p:spPr bwMode="auto">
          <a:xfrm>
            <a:off x="16540117" y="3028000"/>
            <a:ext cx="866362" cy="669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81763" tIns="140881" rIns="281763" bIns="14088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sz="2500" dirty="0"/>
          </a:p>
        </p:txBody>
      </p:sp>
      <p:sp>
        <p:nvSpPr>
          <p:cNvPr id="2055" name="Text Box 670"/>
          <p:cNvSpPr txBox="1">
            <a:spLocks noChangeArrowheads="1"/>
          </p:cNvSpPr>
          <p:nvPr/>
        </p:nvSpPr>
        <p:spPr bwMode="auto">
          <a:xfrm>
            <a:off x="473368" y="2200351"/>
            <a:ext cx="21416333" cy="1761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281763" tIns="140881" rIns="281763" bIns="14088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GB" sz="4800" b="1" dirty="0" smtClean="0"/>
              <a:t>Jason Crowley  </a:t>
            </a:r>
            <a:endParaRPr lang="en-GB" sz="4800" b="1" dirty="0"/>
          </a:p>
          <a:p>
            <a:pPr algn="ctr"/>
            <a:r>
              <a:rPr lang="en-GB" sz="4800" b="1" dirty="0"/>
              <a:t>Human </a:t>
            </a:r>
            <a:r>
              <a:rPr lang="en-GB" sz="4800" b="1" dirty="0" smtClean="0"/>
              <a:t>Resources Pensions Associate  </a:t>
            </a:r>
            <a:r>
              <a:rPr lang="en-GB" sz="4800" b="1" dirty="0"/>
              <a:t>Intern – </a:t>
            </a:r>
            <a:r>
              <a:rPr lang="en-GB" sz="4800" b="1" dirty="0" smtClean="0"/>
              <a:t>Central Bank Of Ireland </a:t>
            </a:r>
            <a:endParaRPr lang="en-GB" sz="4800" b="1" dirty="0"/>
          </a:p>
        </p:txBody>
      </p:sp>
      <p:sp>
        <p:nvSpPr>
          <p:cNvPr id="2058" name="Text Box 1338"/>
          <p:cNvSpPr txBox="1">
            <a:spLocks noChangeArrowheads="1"/>
          </p:cNvSpPr>
          <p:nvPr/>
        </p:nvSpPr>
        <p:spPr bwMode="auto">
          <a:xfrm>
            <a:off x="25040378" y="19895499"/>
            <a:ext cx="574275" cy="669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81763" tIns="140881" rIns="281763" bIns="14088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sz="2500" dirty="0">
              <a:latin typeface="Arial" charset="0"/>
            </a:endParaRPr>
          </a:p>
        </p:txBody>
      </p:sp>
      <p:sp>
        <p:nvSpPr>
          <p:cNvPr id="2084" name="Rectangle 10"/>
          <p:cNvSpPr>
            <a:spLocks noChangeArrowheads="1"/>
          </p:cNvSpPr>
          <p:nvPr/>
        </p:nvSpPr>
        <p:spPr bwMode="auto">
          <a:xfrm>
            <a:off x="12860594" y="4903121"/>
            <a:ext cx="5712383" cy="661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bIns="0">
            <a:spAutoFit/>
          </a:bodyPr>
          <a:lstStyle/>
          <a:p>
            <a:pPr algn="ctr"/>
            <a:r>
              <a:rPr lang="en-GB" sz="4000" u="sng" dirty="0" smtClean="0">
                <a:latin typeface="Arial Rounded MT Bold" pitchFamily="34" charset="0"/>
                <a:cs typeface="Times New Roman" pitchFamily="18" charset="0"/>
              </a:rPr>
              <a:t>About the bank </a:t>
            </a:r>
            <a:endParaRPr lang="en-GB" sz="4000" u="sng" dirty="0">
              <a:latin typeface="Arial Rounded MT Bold" pitchFamily="34" charset="0"/>
              <a:cs typeface="Times New Roman" pitchFamily="18" charset="0"/>
            </a:endParaRPr>
          </a:p>
        </p:txBody>
      </p:sp>
      <p:sp>
        <p:nvSpPr>
          <p:cNvPr id="2080" name="Text Box 271"/>
          <p:cNvSpPr txBox="1">
            <a:spLocks noChangeArrowheads="1"/>
          </p:cNvSpPr>
          <p:nvPr/>
        </p:nvSpPr>
        <p:spPr bwMode="auto">
          <a:xfrm>
            <a:off x="864321" y="10057586"/>
            <a:ext cx="8244083" cy="740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8471" tIns="9235" rIns="18471" bIns="9235">
            <a:spAutoFit/>
          </a:bodyPr>
          <a:lstStyle>
            <a:lvl1pPr defTabSz="1524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1524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1524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1524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1524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3200" dirty="0" smtClean="0">
                <a:latin typeface="Calibri" panose="020F0502020204030204" pitchFamily="34" charset="0"/>
              </a:rPr>
              <a:t>Dealing </a:t>
            </a:r>
            <a:r>
              <a:rPr lang="en-IE" sz="3200" dirty="0">
                <a:latin typeface="Calibri" panose="020F0502020204030204" pitchFamily="34" charset="0"/>
              </a:rPr>
              <a:t>with general </a:t>
            </a:r>
            <a:r>
              <a:rPr lang="en-IE" sz="3200" dirty="0" smtClean="0">
                <a:latin typeface="Calibri" panose="020F0502020204030204" pitchFamily="34" charset="0"/>
              </a:rPr>
              <a:t>pensions queries, pension transfers, trustee queries, active staff member queries. </a:t>
            </a:r>
            <a:endParaRPr lang="en-IE" sz="3200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3200" dirty="0" smtClean="0">
                <a:latin typeface="Calibri" panose="020F0502020204030204" pitchFamily="34" charset="0"/>
              </a:rPr>
              <a:t>Preparing Leaving Service Statements to ensure that we meet deadlines and avoid being out of compliance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3200" dirty="0">
                <a:latin typeface="Calibri" panose="020F0502020204030204" pitchFamily="34" charset="0"/>
              </a:rPr>
              <a:t>Managing personnel files </a:t>
            </a:r>
            <a:r>
              <a:rPr lang="en-IE" sz="3200" dirty="0" smtClean="0">
                <a:latin typeface="Calibri" panose="020F0502020204030204" pitchFamily="34" charset="0"/>
              </a:rPr>
              <a:t>and the pensions inbox</a:t>
            </a:r>
            <a:endParaRPr lang="en-IE" sz="3200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3200" dirty="0">
                <a:latin typeface="Calibri" panose="020F0502020204030204" pitchFamily="34" charset="0"/>
              </a:rPr>
              <a:t>Organising  Retirement Functions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3200" dirty="0" smtClean="0">
                <a:latin typeface="Calibri" panose="020F0502020204030204" pitchFamily="34" charset="0"/>
              </a:rPr>
              <a:t> Preparing retirement statements for members of the bank’s pension scheme who left the bank and are entitled to a pension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3200" dirty="0" smtClean="0">
                <a:latin typeface="Calibri" panose="020F0502020204030204" pitchFamily="34" charset="0"/>
              </a:rPr>
              <a:t>Preparing pension rate of </a:t>
            </a:r>
            <a:r>
              <a:rPr lang="en-IE" sz="3200" dirty="0" smtClean="0">
                <a:latin typeface="Calibri" panose="020F0502020204030204" pitchFamily="34" charset="0"/>
              </a:rPr>
              <a:t>pay requests for HR Support</a:t>
            </a:r>
            <a:endParaRPr lang="en-IE" sz="1600" dirty="0">
              <a:latin typeface="Lucida Sans" panose="020B06020305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sz="1600" b="1" dirty="0">
              <a:latin typeface="Lucida Sans" panose="020B06020305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sz="1600" b="1" dirty="0">
              <a:latin typeface="Lucida Sans" panose="020B0602030504020204" pitchFamily="34" charset="0"/>
            </a:endParaRPr>
          </a:p>
        </p:txBody>
      </p:sp>
      <p:sp>
        <p:nvSpPr>
          <p:cNvPr id="2082" name="AutoShape 234"/>
          <p:cNvSpPr>
            <a:spLocks noChangeArrowheads="1"/>
          </p:cNvSpPr>
          <p:nvPr/>
        </p:nvSpPr>
        <p:spPr bwMode="auto">
          <a:xfrm>
            <a:off x="413649" y="8714146"/>
            <a:ext cx="9320901" cy="8383197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 dirty="0"/>
          </a:p>
        </p:txBody>
      </p:sp>
      <p:sp>
        <p:nvSpPr>
          <p:cNvPr id="2070" name="AutoShape 234"/>
          <p:cNvSpPr>
            <a:spLocks noChangeArrowheads="1"/>
          </p:cNvSpPr>
          <p:nvPr/>
        </p:nvSpPr>
        <p:spPr bwMode="auto">
          <a:xfrm>
            <a:off x="10925011" y="17559360"/>
            <a:ext cx="9552702" cy="5212307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81818" tIns="140909" rIns="281818" bIns="140909" anchor="ctr"/>
          <a:lstStyle/>
          <a:p>
            <a:endParaRPr lang="en-IE" dirty="0">
              <a:solidFill>
                <a:srgbClr val="FF9900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6666" y="4294517"/>
            <a:ext cx="19713481" cy="0"/>
          </a:xfrm>
          <a:prstGeom prst="line">
            <a:avLst/>
          </a:prstGeom>
          <a:ln>
            <a:solidFill>
              <a:srgbClr val="FFCC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060" name="Rectangle 2708"/>
          <p:cNvSpPr>
            <a:spLocks noChangeArrowheads="1"/>
          </p:cNvSpPr>
          <p:nvPr/>
        </p:nvSpPr>
        <p:spPr bwMode="auto">
          <a:xfrm>
            <a:off x="16329713" y="8419877"/>
            <a:ext cx="3896159" cy="3928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81818" tIns="140909" rIns="281818" bIns="140909"/>
          <a:lstStyle/>
          <a:p>
            <a:endParaRPr lang="en-IE" dirty="0"/>
          </a:p>
        </p:txBody>
      </p:sp>
      <p:sp>
        <p:nvSpPr>
          <p:cNvPr id="97" name="Text Box 271"/>
          <p:cNvSpPr txBox="1">
            <a:spLocks noChangeArrowheads="1"/>
          </p:cNvSpPr>
          <p:nvPr/>
        </p:nvSpPr>
        <p:spPr bwMode="auto">
          <a:xfrm>
            <a:off x="1165809" y="20496799"/>
            <a:ext cx="4013358" cy="295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8471" tIns="9235" rIns="18471" bIns="9235">
            <a:spAutoFit/>
          </a:bodyPr>
          <a:lstStyle>
            <a:lvl1pPr defTabSz="1524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1524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1524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1524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1524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IE" sz="1800" b="1" dirty="0"/>
              <a:t>	</a:t>
            </a:r>
            <a:endParaRPr lang="en-IE" sz="1800" dirty="0"/>
          </a:p>
        </p:txBody>
      </p:sp>
      <p:sp>
        <p:nvSpPr>
          <p:cNvPr id="117" name="Text Box 271"/>
          <p:cNvSpPr txBox="1">
            <a:spLocks noChangeArrowheads="1"/>
          </p:cNvSpPr>
          <p:nvPr/>
        </p:nvSpPr>
        <p:spPr bwMode="auto">
          <a:xfrm>
            <a:off x="15065830" y="4953273"/>
            <a:ext cx="4756248" cy="295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8471" tIns="9235" rIns="18471" bIns="9235">
            <a:spAutoFit/>
          </a:bodyPr>
          <a:lstStyle>
            <a:lvl1pPr defTabSz="1524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1524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1524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1524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1524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IE" sz="1800" b="1" dirty="0"/>
              <a:t>	</a:t>
            </a:r>
            <a:endParaRPr lang="en-IE" sz="1600" dirty="0"/>
          </a:p>
        </p:txBody>
      </p:sp>
      <p:sp>
        <p:nvSpPr>
          <p:cNvPr id="22" name="AutoShape 2" descr="data:image/jpeg;base64,/9j/4AAQSkZJRgABAQAAAQABAAD/2wCEAAkGBwgHBgkIBwgKCgkLDRYPDQwMDRsUFRAWIB0iIiAdHx8kKDQsJCYxJx8fLT0tMTU3Ojo6Iys/RD84QzQ5OjcBCgoKDQwNGg8PGjclHyU3Nzc3Nzc3Nzc3Nzc3Nzc3Nzc3Nzc3Nzc3Nzc3Nzc3Nzc3Nzc3Nzc3Nzc3Nzc3Nzc3N//AABEIADsAnwMBEQACEQEDEQH/xAAbAAEAAgMBAQAAAAAAAAAAAAAABAUDBgcBAv/EADwQAAEDAwICBwUFBgcAAAAAAAECAwQABREGEiExBxMUIkFRYRUycYGRIyehsbIzQnN0hMEWFzY3U2KC/8QAGgEBAAMBAQEAAAAAAAAAAAAAAAECBAMGBf/EAC0RAAICAQQBAQYGAwAAAAAAAAABAhEDBBIhMVFBEzIzYaHBBRQiQoGRRFJx/9oADAMBAAIRAxEAPwDuNAKAUAoBQCgFAKAUAoBQCgFAKA8PKgKu5X232x5DUx7atYyAlOcfHFZs2rxYWozZpw6PNni5QXRYNLS4hK0HKVAEGu8XfK6MzW1tPtGWrAUAoBQCgFAKAUAoBQCgFAKAUAoBQHhoDVLYqanUj5kXNlxg7sNCSDnywnPDFfLxe0WpblkTj4v7H1c3snpYqGNqXmvv8yt1Q/Z509KxLfLiRsX1LW9J4+BJAz9ay66WnyZL3c/JWatBHVYsdKK58ui2N4iu2RaLNMbaeaQlKe0EJIHz4ZxWz8zCWFrBKmvJiWlnHOnmjcX/AKlxZXHnbcwuS6y69t+0W0QUk/KteByeNOTTfyMWojFZWoppfMsK7nIUAoBQCgFAKAUAoBQCgFAKAUAoDX9ZyXY9nV1CtpcWEE+h8Kw/iORww8G/8NxxnnW70OddX3EqKTsPI7cA+eDXndiq6PS71dWfbTTzyyhhlbpCd2G0bsD1q0Yyl7qsiU1H33RlgQX58pEeOje4o97I7qf+xNTjwyyz2xXJTNmjhhuk+DpNitDFnhhhgErUcuOHms+del02njghtR5fVaqepnul/BaVoM4oBQCgFAKAUAoBQCgFAKAUAoAeVAQrhb41wbQ3Lb6xCV79pPDNcsuKGRVPo6Yss8TuHZVaqtj1whxo0JtHddGeIAQMVl12CWWChDya/wAP1EcM3LJ4JtktMe0xQ2yCpw/tHDzUa7abTR08dq78nHVamWonul/RKiwY0NTqozKW1Oq3LKeajXWGKGO3Fcs45Ms8lKT66I0692+DdINtlyQ3LmkiO3tPfxzrsoSatHO6LSqkigK6+Tza7NOuCGuuMZhbvV7tu7AzjPhVoq2kGc/X0jagXaG79H0kTZkp+2cVL7/qpIA90eZH0rT+Whv9m5c/8Kbn4Lu967aYiWn2HBVc592TviRtwbwkcyo8cYJx9fI1zhgbb3OkuyXIw2vW0/tNxt1/s6YV0iRTJbbbe3ofQATwVjgeHr40lgSSlF2ugpEWxa/vN8VCehaUf9nOACRLU93W1Yydvd7wHnVp6eMLuXPoQpWRofSLf7tZDdrTpTfEYTukrdld3h4N8Mq4c+HD1qZaeEZbZS+gUmz6f6Rb0bV7dg6Y32NGN7z0kBxQ8SlIzwzRaeCltcuRudWXWoddRrXGt4gwX7jcLggLjQmuCiOHEnBxz8jXPHgc7vhL1JciHZtc3WRc5NtvWnxbpTMVUgJ7V1mQByICf7/KrZMMYq4yv+Apc8kCL0g6hutmF2s2lEuxGUbn1uy9uT4hsYyoDzq0tPCEtrkFJvotZ3SCwiwWufboDkybdCExoQXtOfHKscAPPFUWB7mm+id3Fnlp1lcxc37TqSzot88R1SGOqf6xDqUjJGccDR4Y1ui7I3eSsi9IOoLvaV3Gx6UDjEfJlKelBIJHEhvgCrHnj5VeWnxxlUpfQhSsrNa6wuV30xarhaIb8aI+4hapbcvaUOhWOqwMEg+fKrY8SjNxkyHKzoel593uVvU5fLMbU+le1LZkJe3owDuynlxJ4elZsijF/pdl0c/umoNTs9JREWzPvOIjKS1bvaADb7YP7XPup+BGa0rHjeHv6epW3ZsNz1jfFXkWaw6fbk3BuMh+UJEkJSzu/dyB3seea5Rww275PgnczWNX3S7I1Bo24z7KW7oFvhNvbeDhWvO1I3csEYOfDNd8UY7Jxvghvk2Wya2uH+KGtP6ps6LbLkJ3RVtP9YhfPgeHjtOD5jHOuMsK2b4Ssnd5N+rOWKTWv+kbz/JO/oNXxfERD6OaxNX2OF0SC2LnR13FUJbHZU+/uVkcR881reGTz3XHkomtpUXWzuWdvR716kzrfDXFUy9Lina7HUVFQG7BwSD5eBq8Z73PZy/BFdF/Dtmlu0T5Vr1ZcLvcGbe+dr0lLydhSQcqCBjnyzXNyy1UopK0X48my9F3+2lv/gL/ADNctR8ZiPulF0cn7npn8J79NdNR8dCPRiQfuD/oz+dT/lEftIrc+LYdZ6euV2WGYT9rS22+4MIQRzH4im1zxyjHux6pkgXm33rpDub9qlNSGUWlaCtviCQDyPjUbJRwq16i+S26Pz90Sf5Zz8q55/jkro0F2JjTOi7nJflRrc0lbEiVEOHGCo8FA/u8sZ9a1xf65xXbZV+htNptekl3VMi3avud4uLMZ5Tbb8lLw27CDk7MgceWRWeUstVKKSJ48lp0XH7rVkHwlfmqo1Px/wChH3TTRj/Jm2O5BQi5laiOWOtNd5K9RJfL7Ff2nY7FerZeofW2mYxLbbwhamlZ2nAOD9awTjKL5R0TNH1FcIdn6XoE26SG4kU21SQ86dqck+J+taIR3ad15IfvHusWNGXW4e0VamFqu7bCVIkR5QQpaCMpyk+8Dw4DiaYnlitu20Q6fJqUS/vPztDXXUM0BLT8lPa3cJK2gdqVH08M/OtHs+JxiufBHJf3e4xNYdJunG7C8JbNt+2lSWeKAMhWM/FIH/o+RrlCLxYZb+LD5fB1usR0KzUMJy5WK4QWFoS7JjraSpfu5Ixxq0HUkwym0jo+DZ7Rb258GC9coyNqpKWgpSjnnuIzXTJlc5OuiqVGySYzEplTEppDrSvebcTuB+tcU66LEOFYrRb0uJhW2IwHRtcDbKU7h5H0qznJ9siiZHisRY6Y8ZlpppIwltCcJA+Aqrd9kmNiBCjxTFjxGGo5BBabbASc8+Ao23ywPZ8HsfYxEj9m/wCHqhs+nKlu7B8SrVb5sVMWXBjvR0e60tsFKfgPCpUmnaB4xaLdHIMeBGbIRsBQ2kd3y5cqOTfbIozMw4rEbszEdptgDb1SUAJx8KNt9kniYENMPsaIrCY2MFnqxs+nKot3YI0Gw2i3qWqFbYcdSxhRbZCcj1qznJ9sikSo0KLFjliNGaaZOctIQAk558BVW2+yTGm2wUw1QkxI6YqveZDYCCD5iptrkC22yBa21NW2IxFbUrcpLKAkE+uKSlKXLZFHlytNtuiEouUGNKQk5SHmwrB9M0UmuiSNI03Y5SkLkWiE6pACQVMJJAHKre0l5IpEiZZ7ZOYRHmwIr7KBhCHGkkJHoMVVSad2TR9262QbWz1NthsRWic7GUBI/CkpOT5YJtQBQCgFAKAUAoBQCgFAKAUAoBQCgFAKAUAoBQCgP//Z"/>
          <p:cNvSpPr>
            <a:spLocks noChangeAspect="1" noChangeArrowheads="1"/>
          </p:cNvSpPr>
          <p:nvPr/>
        </p:nvSpPr>
        <p:spPr bwMode="auto">
          <a:xfrm>
            <a:off x="63500" y="-136525"/>
            <a:ext cx="1514475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80" name="AutoShape 234"/>
          <p:cNvSpPr>
            <a:spLocks noChangeArrowheads="1"/>
          </p:cNvSpPr>
          <p:nvPr/>
        </p:nvSpPr>
        <p:spPr bwMode="auto">
          <a:xfrm>
            <a:off x="413648" y="17202809"/>
            <a:ext cx="10156142" cy="6982105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 dirty="0"/>
          </a:p>
        </p:txBody>
      </p:sp>
      <p:sp>
        <p:nvSpPr>
          <p:cNvPr id="83" name="Rectangle 10"/>
          <p:cNvSpPr>
            <a:spLocks noChangeArrowheads="1"/>
          </p:cNvSpPr>
          <p:nvPr/>
        </p:nvSpPr>
        <p:spPr bwMode="auto">
          <a:xfrm>
            <a:off x="581513" y="17568340"/>
            <a:ext cx="8809701" cy="1277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bIns="0">
            <a:spAutoFit/>
          </a:bodyPr>
          <a:lstStyle/>
          <a:p>
            <a:pPr algn="ctr"/>
            <a:r>
              <a:rPr lang="en-GB" sz="4000" u="sng" dirty="0">
                <a:latin typeface="Arial Rounded MT Bold" pitchFamily="34" charset="0"/>
                <a:cs typeface="Times New Roman" pitchFamily="18" charset="0"/>
              </a:rPr>
              <a:t>Skills Developed over </a:t>
            </a:r>
            <a:r>
              <a:rPr lang="en-GB" sz="4000" u="sng" dirty="0" smtClean="0">
                <a:latin typeface="Arial Rounded MT Bold" pitchFamily="34" charset="0"/>
                <a:cs typeface="Times New Roman" pitchFamily="18" charset="0"/>
              </a:rPr>
              <a:t>the course of my Internship</a:t>
            </a:r>
            <a:endParaRPr lang="en-GB" sz="4000" u="sng" dirty="0">
              <a:latin typeface="Arial Rounded MT Bold" pitchFamily="34" charset="0"/>
              <a:cs typeface="Times New Roman" pitchFamily="18" charset="0"/>
            </a:endParaRPr>
          </a:p>
        </p:txBody>
      </p:sp>
      <p:sp>
        <p:nvSpPr>
          <p:cNvPr id="105" name="Rectangle 10"/>
          <p:cNvSpPr>
            <a:spLocks noChangeArrowheads="1"/>
          </p:cNvSpPr>
          <p:nvPr/>
        </p:nvSpPr>
        <p:spPr bwMode="auto">
          <a:xfrm>
            <a:off x="2506678" y="24692568"/>
            <a:ext cx="4534931" cy="661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bIns="0">
            <a:spAutoFit/>
          </a:bodyPr>
          <a:lstStyle/>
          <a:p>
            <a:pPr algn="ctr"/>
            <a:r>
              <a:rPr lang="en-GB" sz="4000" b="1" u="sng" dirty="0">
                <a:latin typeface="Arial Rounded MT Bold" pitchFamily="34" charset="0"/>
                <a:cs typeface="Times New Roman" pitchFamily="18" charset="0"/>
              </a:rPr>
              <a:t>What is next?</a:t>
            </a:r>
            <a:endParaRPr lang="en-GB" sz="4000" dirty="0">
              <a:latin typeface="Arial Rounded MT Bold" pitchFamily="34" charset="0"/>
              <a:cs typeface="Times New Roman" pitchFamily="18" charset="0"/>
            </a:endParaRPr>
          </a:p>
        </p:txBody>
      </p:sp>
      <p:sp>
        <p:nvSpPr>
          <p:cNvPr id="108" name="AutoShape 234"/>
          <p:cNvSpPr>
            <a:spLocks noChangeArrowheads="1"/>
          </p:cNvSpPr>
          <p:nvPr/>
        </p:nvSpPr>
        <p:spPr bwMode="auto">
          <a:xfrm>
            <a:off x="10835207" y="10920436"/>
            <a:ext cx="9642505" cy="606276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 dirty="0"/>
          </a:p>
        </p:txBody>
      </p:sp>
      <p:sp>
        <p:nvSpPr>
          <p:cNvPr id="111" name="Text Box 271"/>
          <p:cNvSpPr txBox="1">
            <a:spLocks noChangeArrowheads="1"/>
          </p:cNvSpPr>
          <p:nvPr/>
        </p:nvSpPr>
        <p:spPr bwMode="auto">
          <a:xfrm>
            <a:off x="794736" y="25588334"/>
            <a:ext cx="7097980" cy="4427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56928" tIns="28462" rIns="56928" bIns="28462">
            <a:spAutoFit/>
          </a:bodyPr>
          <a:lstStyle>
            <a:lvl1pPr defTabSz="1524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1524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1524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1524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1524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152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Calibri" panose="020F0502020204030204" pitchFamily="34" charset="0"/>
              </a:rPr>
              <a:t>Final Year at NCI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Calibri" panose="020F0502020204030204" pitchFamily="34" charset="0"/>
              </a:rPr>
              <a:t>Continue </a:t>
            </a:r>
            <a:r>
              <a:rPr lang="en-GB" sz="3200" dirty="0" smtClean="0">
                <a:latin typeface="Calibri" panose="020F0502020204030204" pitchFamily="34" charset="0"/>
              </a:rPr>
              <a:t>to work hard in my degree to help me find employment once I am finished my </a:t>
            </a:r>
            <a:r>
              <a:rPr lang="en-GB" sz="3200" dirty="0" smtClean="0">
                <a:latin typeface="Calibri" panose="020F0502020204030204" pitchFamily="34" charset="0"/>
              </a:rPr>
              <a:t>degree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Calibri" panose="020F0502020204030204" pitchFamily="34" charset="0"/>
              </a:rPr>
              <a:t>Practice Psychometric tests to hopefully give myself a chance of an interview  </a:t>
            </a:r>
            <a:endParaRPr lang="en-GB" sz="3200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200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sz="2800" dirty="0"/>
          </a:p>
        </p:txBody>
      </p:sp>
      <p:sp>
        <p:nvSpPr>
          <p:cNvPr id="112" name="AutoShape 234"/>
          <p:cNvSpPr>
            <a:spLocks noChangeArrowheads="1"/>
          </p:cNvSpPr>
          <p:nvPr/>
        </p:nvSpPr>
        <p:spPr bwMode="auto">
          <a:xfrm>
            <a:off x="413648" y="24426100"/>
            <a:ext cx="9657888" cy="523475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 dirty="0">
              <a:solidFill>
                <a:srgbClr val="FFC000"/>
              </a:solidFill>
            </a:endParaRPr>
          </a:p>
        </p:txBody>
      </p:sp>
      <p:sp>
        <p:nvSpPr>
          <p:cNvPr id="120" name="Rectangle 10"/>
          <p:cNvSpPr>
            <a:spLocks noChangeArrowheads="1"/>
          </p:cNvSpPr>
          <p:nvPr/>
        </p:nvSpPr>
        <p:spPr bwMode="auto">
          <a:xfrm>
            <a:off x="13784531" y="23363331"/>
            <a:ext cx="3221941" cy="661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>
            <a:spAutoFit/>
          </a:bodyPr>
          <a:lstStyle/>
          <a:p>
            <a:pPr algn="ctr"/>
            <a:r>
              <a:rPr lang="en-GB" sz="4000" u="sng" dirty="0">
                <a:latin typeface="Arial Rounded MT Bold" pitchFamily="34" charset="0"/>
                <a:cs typeface="Times New Roman" pitchFamily="18" charset="0"/>
              </a:rPr>
              <a:t>Evaluation</a:t>
            </a:r>
          </a:p>
        </p:txBody>
      </p:sp>
      <p:sp>
        <p:nvSpPr>
          <p:cNvPr id="2" name="Rectangle 1"/>
          <p:cNvSpPr/>
          <p:nvPr/>
        </p:nvSpPr>
        <p:spPr>
          <a:xfrm>
            <a:off x="4065613" y="9136366"/>
            <a:ext cx="24132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u="sng" dirty="0">
                <a:latin typeface="Arial Rounded MT Bold" pitchFamily="34" charset="0"/>
                <a:cs typeface="Times New Roman" pitchFamily="18" charset="0"/>
              </a:rPr>
              <a:t>The Role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FE662C1-A804-428E-9A16-803E8F17F4D7}"/>
              </a:ext>
            </a:extLst>
          </p:cNvPr>
          <p:cNvSpPr txBox="1"/>
          <p:nvPr/>
        </p:nvSpPr>
        <p:spPr>
          <a:xfrm>
            <a:off x="836665" y="19261413"/>
            <a:ext cx="923487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defTabSz="152400" eaLnBrk="0" hangingPunct="0">
              <a:buFont typeface="Arial" panose="020B0604020202020204" pitchFamily="34" charset="0"/>
              <a:buChar char="•"/>
            </a:pPr>
            <a:r>
              <a:rPr lang="en-IE" sz="3200" dirty="0" smtClean="0">
                <a:latin typeface="Calibri" panose="020F0502020204030204" pitchFamily="34" charset="0"/>
              </a:rPr>
              <a:t>Time </a:t>
            </a:r>
            <a:r>
              <a:rPr lang="en-IE" sz="3200" dirty="0">
                <a:latin typeface="Calibri" panose="020F0502020204030204" pitchFamily="34" charset="0"/>
              </a:rPr>
              <a:t>management</a:t>
            </a:r>
          </a:p>
          <a:p>
            <a:pPr marL="285750" indent="-285750" defTabSz="152400" eaLnBrk="0" hangingPunct="0">
              <a:buFont typeface="Arial" panose="020B0604020202020204" pitchFamily="34" charset="0"/>
              <a:buChar char="•"/>
            </a:pPr>
            <a:r>
              <a:rPr lang="en-IE" sz="3200" dirty="0">
                <a:latin typeface="Calibri" panose="020F0502020204030204" pitchFamily="34" charset="0"/>
              </a:rPr>
              <a:t>Attention to detail</a:t>
            </a:r>
          </a:p>
          <a:p>
            <a:pPr marL="285750" indent="-285750" defTabSz="152400" eaLnBrk="0" hangingPunct="0">
              <a:buFont typeface="Arial" panose="020B0604020202020204" pitchFamily="34" charset="0"/>
              <a:buChar char="•"/>
            </a:pPr>
            <a:r>
              <a:rPr lang="en-IE" sz="3200" dirty="0">
                <a:latin typeface="Calibri" panose="020F0502020204030204" pitchFamily="34" charset="0"/>
              </a:rPr>
              <a:t>Organisational skills </a:t>
            </a:r>
            <a:endParaRPr lang="en-IE" sz="3200" dirty="0" smtClean="0">
              <a:latin typeface="Calibri" panose="020F0502020204030204" pitchFamily="34" charset="0"/>
            </a:endParaRPr>
          </a:p>
          <a:p>
            <a:pPr marL="285750" indent="-285750" defTabSz="152400" eaLnBrk="0" hangingPunct="0">
              <a:buFont typeface="Arial" panose="020B0604020202020204" pitchFamily="34" charset="0"/>
              <a:buChar char="•"/>
            </a:pPr>
            <a:r>
              <a:rPr lang="en-IE" sz="3200" dirty="0" smtClean="0">
                <a:latin typeface="Calibri" panose="020F0502020204030204" pitchFamily="34" charset="0"/>
              </a:rPr>
              <a:t>Communication Skills</a:t>
            </a:r>
          </a:p>
          <a:p>
            <a:pPr marL="285750" indent="-285750" defTabSz="152400" eaLnBrk="0" hangingPunct="0">
              <a:buFont typeface="Arial" panose="020B0604020202020204" pitchFamily="34" charset="0"/>
              <a:buChar char="•"/>
            </a:pPr>
            <a:r>
              <a:rPr lang="en-IE" sz="3200" dirty="0" smtClean="0">
                <a:latin typeface="Calibri" panose="020F0502020204030204" pitchFamily="34" charset="0"/>
              </a:rPr>
              <a:t>IT Skills </a:t>
            </a:r>
            <a:endParaRPr lang="en-IE" sz="3200" dirty="0">
              <a:latin typeface="Calibri" panose="020F0502020204030204" pitchFamily="34" charset="0"/>
            </a:endParaRPr>
          </a:p>
        </p:txBody>
      </p:sp>
      <p:sp>
        <p:nvSpPr>
          <p:cNvPr id="54" name="AutoShape 234">
            <a:extLst>
              <a:ext uri="{FF2B5EF4-FFF2-40B4-BE49-F238E27FC236}">
                <a16:creationId xmlns:a16="http://schemas.microsoft.com/office/drawing/2014/main" id="{0C5912A9-F95B-4CD5-8F7F-2D5925897D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66275" y="23149202"/>
            <a:ext cx="9654938" cy="6305405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512C49F-AF67-4AE1-91F5-82794FC016FA}"/>
              </a:ext>
            </a:extLst>
          </p:cNvPr>
          <p:cNvSpPr txBox="1"/>
          <p:nvPr/>
        </p:nvSpPr>
        <p:spPr>
          <a:xfrm>
            <a:off x="13398141" y="17727323"/>
            <a:ext cx="58631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u="sng" dirty="0" smtClean="0">
                <a:latin typeface="Arial Rounded MT Bold" pitchFamily="34" charset="0"/>
                <a:cs typeface="Times New Roman" pitchFamily="18" charset="0"/>
              </a:rPr>
              <a:t>Directorate Structure  </a:t>
            </a:r>
            <a:endParaRPr lang="en-IE" sz="4000" dirty="0"/>
          </a:p>
        </p:txBody>
      </p:sp>
      <p:sp>
        <p:nvSpPr>
          <p:cNvPr id="2066" name="Rectangle 18">
            <a:extLst>
              <a:ext uri="{FF2B5EF4-FFF2-40B4-BE49-F238E27FC236}">
                <a16:creationId xmlns:a16="http://schemas.microsoft.com/office/drawing/2014/main" id="{C58FEB7E-52D7-4B04-BB05-54DA62A03D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13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68" name="Rectangle 31">
            <a:extLst>
              <a:ext uri="{FF2B5EF4-FFF2-40B4-BE49-F238E27FC236}">
                <a16:creationId xmlns:a16="http://schemas.microsoft.com/office/drawing/2014/main" id="{0936F351-E75A-4973-8664-0A13A3C2D0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213868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9E7F491-2605-074D-9F89-1937E7AD1D96}"/>
              </a:ext>
            </a:extLst>
          </p:cNvPr>
          <p:cNvSpPr txBox="1"/>
          <p:nvPr/>
        </p:nvSpPr>
        <p:spPr>
          <a:xfrm>
            <a:off x="11390276" y="18530048"/>
            <a:ext cx="636678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marL="571500" indent="-571500">
              <a:buFont typeface="Arial" panose="020B0604020202020204" pitchFamily="34" charset="0"/>
              <a:buChar char="•"/>
              <a:defRPr sz="3200"/>
            </a:lvl1pPr>
          </a:lstStyle>
          <a:p>
            <a:r>
              <a:rPr lang="en-US" dirty="0" smtClean="0">
                <a:latin typeface="Calibri" panose="020F0502020204030204" pitchFamily="34" charset="0"/>
              </a:rPr>
              <a:t>HR Director </a:t>
            </a:r>
            <a:endParaRPr lang="en-US" dirty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Head of Division 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Head of Function 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Bank Professional 1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Bank Professional 2 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Bank Professional 3 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Bank Executive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Bank Officer</a:t>
            </a:r>
          </a:p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</a:rPr>
              <a:t> 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28B011B-D111-CE4C-A954-49B148AF0B45}"/>
              </a:ext>
            </a:extLst>
          </p:cNvPr>
          <p:cNvSpPr txBox="1"/>
          <p:nvPr/>
        </p:nvSpPr>
        <p:spPr>
          <a:xfrm>
            <a:off x="10835207" y="24184914"/>
            <a:ext cx="515072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smtClean="0"/>
              <a:t>Learned a lot about my myself 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smtClean="0"/>
              <a:t>Gained invaluable </a:t>
            </a:r>
            <a:r>
              <a:rPr lang="en-US" sz="3200" dirty="0"/>
              <a:t>e</a:t>
            </a:r>
            <a:r>
              <a:rPr lang="en-US" sz="3200" dirty="0" smtClean="0"/>
              <a:t>xperience in a highly specialized area of HR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smtClean="0"/>
              <a:t>Gained confidence and belief  in myself which I can carry forward in the future</a:t>
            </a:r>
            <a:endParaRPr lang="en-US" sz="3200" dirty="0"/>
          </a:p>
        </p:txBody>
      </p:sp>
      <p:sp>
        <p:nvSpPr>
          <p:cNvPr id="56" name="AutoShape 234"/>
          <p:cNvSpPr>
            <a:spLocks noChangeArrowheads="1"/>
          </p:cNvSpPr>
          <p:nvPr/>
        </p:nvSpPr>
        <p:spPr bwMode="auto">
          <a:xfrm>
            <a:off x="10835207" y="4455173"/>
            <a:ext cx="9714940" cy="5856418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0033CC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1935" y="4664819"/>
            <a:ext cx="6297235" cy="379830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752" y="333776"/>
            <a:ext cx="7375964" cy="2556463"/>
          </a:xfrm>
          <a:prstGeom prst="rect">
            <a:avLst/>
          </a:prstGeom>
          <a:solidFill>
            <a:srgbClr val="FFC000"/>
          </a:solidFill>
        </p:spPr>
      </p:pic>
      <p:sp>
        <p:nvSpPr>
          <p:cNvPr id="15" name="Rectangle 14"/>
          <p:cNvSpPr/>
          <p:nvPr/>
        </p:nvSpPr>
        <p:spPr>
          <a:xfrm>
            <a:off x="10835207" y="6044523"/>
            <a:ext cx="1003343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IE" sz="2400" dirty="0" smtClean="0">
                <a:solidFill>
                  <a:srgbClr val="363636"/>
                </a:solidFill>
                <a:latin typeface="Lato"/>
              </a:rPr>
              <a:t>Primacy of the Public Interest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E" sz="2400" dirty="0" smtClean="0">
                <a:solidFill>
                  <a:srgbClr val="363636"/>
                </a:solidFill>
                <a:latin typeface="Lato"/>
              </a:rPr>
              <a:t>Working with Integrity and Transparency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E" sz="2400" dirty="0" smtClean="0">
                <a:solidFill>
                  <a:srgbClr val="363636"/>
                </a:solidFill>
                <a:latin typeface="Lato"/>
              </a:rPr>
              <a:t>Respecting and Valuing Each Other as Colleagues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E" sz="2400" dirty="0" smtClean="0">
                <a:solidFill>
                  <a:srgbClr val="363636"/>
                </a:solidFill>
                <a:latin typeface="Lato"/>
              </a:rPr>
              <a:t>Creating </a:t>
            </a:r>
            <a:r>
              <a:rPr lang="en-IE" sz="2400" dirty="0">
                <a:solidFill>
                  <a:srgbClr val="363636"/>
                </a:solidFill>
                <a:latin typeface="Lato"/>
              </a:rPr>
              <a:t>a Fulfilling and Progressive Work Environment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E" sz="2400" dirty="0">
                <a:solidFill>
                  <a:srgbClr val="363636"/>
                </a:solidFill>
                <a:latin typeface="Lato"/>
              </a:rPr>
              <a:t>Encouraging Vigorous Debate, Constructive Challenge and Effective Risk Mitigation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E" sz="2400" dirty="0">
                <a:solidFill>
                  <a:srgbClr val="363636"/>
                </a:solidFill>
                <a:latin typeface="Lato"/>
              </a:rPr>
              <a:t>Being Accountable for Our Performance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E" sz="2400" dirty="0">
                <a:solidFill>
                  <a:srgbClr val="363636"/>
                </a:solidFill>
                <a:latin typeface="Lato"/>
              </a:rPr>
              <a:t>Operating Effectively and Efficiently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E" sz="2400" dirty="0">
                <a:solidFill>
                  <a:srgbClr val="363636"/>
                </a:solidFill>
                <a:latin typeface="Lato"/>
              </a:rPr>
              <a:t>Collaborating and Working as a Team to Achieve our Goals</a:t>
            </a:r>
            <a:endParaRPr lang="en-IE" sz="2400" b="0" i="0" dirty="0">
              <a:solidFill>
                <a:srgbClr val="363636"/>
              </a:solidFill>
              <a:effectLst/>
              <a:latin typeface="Lato"/>
            </a:endParaRPr>
          </a:p>
        </p:txBody>
      </p:sp>
      <p:sp>
        <p:nvSpPr>
          <p:cNvPr id="66" name="Rectangle 10"/>
          <p:cNvSpPr>
            <a:spLocks noChangeArrowheads="1"/>
          </p:cNvSpPr>
          <p:nvPr/>
        </p:nvSpPr>
        <p:spPr bwMode="auto">
          <a:xfrm>
            <a:off x="12995734" y="11282875"/>
            <a:ext cx="6265551" cy="661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bIns="0">
            <a:spAutoFit/>
          </a:bodyPr>
          <a:lstStyle/>
          <a:p>
            <a:pPr algn="ctr"/>
            <a:r>
              <a:rPr lang="en-GB" sz="4000" u="sng" dirty="0" smtClean="0">
                <a:latin typeface="Arial Rounded MT Bold" pitchFamily="34" charset="0"/>
                <a:cs typeface="Times New Roman" pitchFamily="18" charset="0"/>
              </a:rPr>
              <a:t>Learning Opportunities</a:t>
            </a:r>
          </a:p>
        </p:txBody>
      </p:sp>
      <p:sp>
        <p:nvSpPr>
          <p:cNvPr id="67" name="Rectangle 10"/>
          <p:cNvSpPr>
            <a:spLocks noChangeArrowheads="1"/>
          </p:cNvSpPr>
          <p:nvPr/>
        </p:nvSpPr>
        <p:spPr bwMode="auto">
          <a:xfrm>
            <a:off x="10941658" y="12399318"/>
            <a:ext cx="7346341" cy="3985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bIns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Monthly Directorate Meetings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Monthly  Meetings with the Head of Function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Monthly </a:t>
            </a:r>
            <a:r>
              <a:rPr lang="en-GB" sz="3200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GB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uddle wall meeting where various informal events are recognised.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Weekly meetings with both my manager and the team</a:t>
            </a:r>
            <a:r>
              <a:rPr lang="en-GB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Remote Working</a:t>
            </a:r>
            <a:endParaRPr lang="en-GB" sz="3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FCF037AA2CC04D8706E8338A1D4D83" ma:contentTypeVersion="10" ma:contentTypeDescription="Create a new document." ma:contentTypeScope="" ma:versionID="f3976dae9f3b9fd699f447e283618cdb">
  <xsd:schema xmlns:xsd="http://www.w3.org/2001/XMLSchema" xmlns:xs="http://www.w3.org/2001/XMLSchema" xmlns:p="http://schemas.microsoft.com/office/2006/metadata/properties" xmlns:ns2="50d5ba78-e232-4e37-91e7-9619f97d3f13" xmlns:ns3="06fa54f9-488f-488a-be20-f4d66c9f98f7" targetNamespace="http://schemas.microsoft.com/office/2006/metadata/properties" ma:root="true" ma:fieldsID="7b27cc6ac8a3d36ebec58d7bc311ab06" ns2:_="" ns3:_="">
    <xsd:import namespace="50d5ba78-e232-4e37-91e7-9619f97d3f13"/>
    <xsd:import namespace="06fa54f9-488f-488a-be20-f4d66c9f98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d5ba78-e232-4e37-91e7-9619f97d3f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fa54f9-488f-488a-be20-f4d66c9f98f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E5B088B-E904-44FC-B1CB-F5804B20BEF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3DD4137-E590-495C-A82A-C80175EA2D7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06fa54f9-488f-488a-be20-f4d66c9f98f7"/>
    <ds:schemaRef ds:uri="50d5ba78-e232-4e37-91e7-9619f97d3f13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C658625-05D4-429F-BB94-C302B0D22F53}"/>
</file>

<file path=docProps/app.xml><?xml version="1.0" encoding="utf-8"?>
<Properties xmlns="http://schemas.openxmlformats.org/officeDocument/2006/extended-properties" xmlns:vt="http://schemas.openxmlformats.org/officeDocument/2006/docPropsVTypes">
  <TotalTime>12527</TotalTime>
  <Words>293</Words>
  <Application>Microsoft Office PowerPoint</Application>
  <PresentationFormat>Custom</PresentationFormat>
  <Paragraphs>51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Rounded MT Bold</vt:lpstr>
      <vt:lpstr>Calibri</vt:lpstr>
      <vt:lpstr>Lato</vt:lpstr>
      <vt:lpstr>Lucida Sans</vt:lpstr>
      <vt:lpstr>Times New Roman</vt:lpstr>
      <vt:lpstr>Default Design</vt:lpstr>
      <vt:lpstr>PowerPoint Presentation</vt:lpstr>
    </vt:vector>
  </TitlesOfParts>
  <Company>NUI Maynooth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immunogenicity of Human Mesenchymal Stem Cells J.M. Ryan and B. P. Mahon Mucosal Immunology Laboratory, Institute of Immunology, NUI Maynooth, Co. Kildare, ireland.</dc:title>
  <dc:creator>plawlor</dc:creator>
  <cp:lastModifiedBy>jason crowley</cp:lastModifiedBy>
  <cp:revision>285</cp:revision>
  <cp:lastPrinted>2010-10-11T09:33:37Z</cp:lastPrinted>
  <dcterms:created xsi:type="dcterms:W3CDTF">2005-06-30T10:19:45Z</dcterms:created>
  <dcterms:modified xsi:type="dcterms:W3CDTF">2020-04-07T16:55:59Z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0x0101006FFCF037AA2CC04D8706E8338A1D4D83</vt:lpwstr>
  </property>
</Properties>
</file>